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</p:sldMasterIdLst>
  <p:notesMasterIdLst>
    <p:notesMasterId r:id="rId10"/>
  </p:notesMasterIdLst>
  <p:sldIdLst>
    <p:sldId id="261" r:id="rId2"/>
    <p:sldId id="268" r:id="rId3"/>
    <p:sldId id="266" r:id="rId4"/>
    <p:sldId id="265" r:id="rId5"/>
    <p:sldId id="264" r:id="rId6"/>
    <p:sldId id="262" r:id="rId7"/>
    <p:sldId id="269" r:id="rId8"/>
    <p:sldId id="270" r:id="rId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4746474-1708-AD45-B498-499B77BF2649}">
          <p14:sldIdLst>
            <p14:sldId id="261"/>
            <p14:sldId id="268"/>
            <p14:sldId id="266"/>
            <p14:sldId id="265"/>
            <p14:sldId id="264"/>
            <p14:sldId id="262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56" autoAdjust="0"/>
  </p:normalViewPr>
  <p:slideViewPr>
    <p:cSldViewPr snapToGrid="0" snapToObjects="1">
      <p:cViewPr varScale="1">
        <p:scale>
          <a:sx n="115" d="100"/>
          <a:sy n="115" d="100"/>
        </p:scale>
        <p:origin x="-1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92AF-A131-F541-AE9D-C89DAE869346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8A8D8-6600-224B-93A7-04526A33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East Brunswick Arts Coalition is a New Jersey nonprofit corporation. Application for 501(c)(3) status is pending.”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A8D8-6600-224B-93A7-04526A3373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6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A8D8-6600-224B-93A7-04526A3373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6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A8D8-6600-224B-93A7-04526A3373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6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A8D8-6600-224B-93A7-04526A3373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6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2775-3DEF-2D41-83DA-B963DD714E68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29745DFE-A8B1-7740-93A5-4071DD114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6212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F1A8-24DD-1540-9D4A-54769F16205F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3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CBBC-C478-2447-9B87-9DCAAFBA22F2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72"/>
            <a:ext cx="2133600" cy="365125"/>
          </a:xfrm>
          <a:prstGeom prst="rect">
            <a:avLst/>
          </a:prstGeom>
        </p:spPr>
        <p:txBody>
          <a:bodyPr/>
          <a:lstStyle/>
          <a:p>
            <a:fld id="{14C88996-0429-7942-8968-60C0D1FCE647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60" y="6275672"/>
            <a:ext cx="8571986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8" y="6275672"/>
            <a:ext cx="990601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059-7125-EA48-99DA-599E53B199D0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7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B76-00F5-994B-8271-853442300284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D882-5623-3345-9547-ABC39551607E}" type="datetime1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2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713B-57A8-CF47-9FB0-2360597E3860}" type="datetime1">
              <a:rPr lang="en-US" smtClean="0"/>
              <a:t>5/16/19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5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4883-E119-6F4A-A209-CC1C3D3F5143}" type="datetime1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5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BF0C-59AC-CD4E-AC8B-C9CCE8F504C6}" type="datetime1">
              <a:rPr lang="en-US" smtClean="0"/>
              <a:t>5/16/19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F7E2-1E77-4A46-B709-3FADE4A1FA93}" type="datetime1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1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91CA-9018-6C44-9EE7-CFB2CDEAB98D}" type="datetime1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8-G AUER COURT. EAST BRUNSWICK, NJ. PHONE (732) 725-7709. EMAIL JUSTMOOVED@GMAIL.COM/WELCOMETOEASTBRUNSWICK@GMAIL.COM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2B1542A-D63F-B548-BC81-5330FFD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3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5"/>
            <a:ext cx="8200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/>
                <a:cs typeface="Times New Roman"/>
              </a:rPr>
              <a:t>Be Part of East Brunswick’s First Outdoor Performance Festival! Call (732) 390-6810 For Sponsorship Info 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46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686" r:id="rId12"/>
    <p:sldLayoutId id="2147483661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mailto:info@ebarts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hyperlink" Target="mailto:DanaMWinston@gmail.com" TargetMode="External"/><Relationship Id="rId6" Type="http://schemas.openxmlformats.org/officeDocument/2006/relationships/hyperlink" Target="mailto:Marla.Camins@aol.com" TargetMode="External"/><Relationship Id="rId7" Type="http://schemas.openxmlformats.org/officeDocument/2006/relationships/hyperlink" Target="mailto:Kconetta@comcast.net" TargetMode="External"/><Relationship Id="rId8" Type="http://schemas.openxmlformats.org/officeDocument/2006/relationships/image" Target="../media/image1.png"/><Relationship Id="rId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02043" y="142319"/>
            <a:ext cx="3889387" cy="14096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 descr="Screen Shot 2019-05-05 at 2.34.05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93035" l="5675" r="74168">
                        <a14:foregroundMark x1="23288" y1="41294" x2="23288" y2="41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28"/>
          <a:stretch/>
        </p:blipFill>
        <p:spPr>
          <a:xfrm>
            <a:off x="0" y="16874"/>
            <a:ext cx="5970624" cy="1541598"/>
          </a:xfrm>
          <a:prstGeom prst="rect">
            <a:avLst/>
          </a:prstGeom>
        </p:spPr>
      </p:pic>
      <p:pic>
        <p:nvPicPr>
          <p:cNvPr id="20" name="Picture 19" descr="Screen Shot 2019-05-05 at 10.21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5" y="1417233"/>
            <a:ext cx="8483600" cy="4582437"/>
          </a:xfrm>
          <a:prstGeom prst="rect">
            <a:avLst/>
          </a:prstGeom>
        </p:spPr>
      </p:pic>
      <p:pic>
        <p:nvPicPr>
          <p:cNvPr id="14" name="Picture 13" descr="EBAC Final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14" y="1417233"/>
            <a:ext cx="3346326" cy="20077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5321" y="3671250"/>
            <a:ext cx="5446225" cy="49244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Sponsorship Opportunities 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6053" y="6199050"/>
            <a:ext cx="63312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For Partnership Inquiries, contact Marla Camins at </a:t>
            </a:r>
            <a:r>
              <a:rPr lang="en-US" sz="1600" dirty="0" smtClean="0">
                <a:latin typeface="Times New Roman"/>
                <a:cs typeface="Times New Roman"/>
                <a:hlinkClick r:id="rId6"/>
              </a:rPr>
              <a:t>info@ebarts.org</a:t>
            </a:r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47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02043" y="142319"/>
            <a:ext cx="3889387" cy="14096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 descr="Screen Shot 2019-05-05 at 2.34.05 P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3" b="93035" l="5675" r="74168">
                        <a14:foregroundMark x1="23288" y1="41294" x2="23288" y2="41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28"/>
          <a:stretch/>
        </p:blipFill>
        <p:spPr>
          <a:xfrm>
            <a:off x="0" y="16874"/>
            <a:ext cx="5970624" cy="1541598"/>
          </a:xfrm>
          <a:prstGeom prst="rect">
            <a:avLst/>
          </a:prstGeom>
        </p:spPr>
      </p:pic>
      <p:pic>
        <p:nvPicPr>
          <p:cNvPr id="20" name="Picture 19" descr="Screen Shot 2019-05-05 at 10.21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5" y="1426341"/>
            <a:ext cx="8483600" cy="4573329"/>
          </a:xfrm>
          <a:prstGeom prst="rect">
            <a:avLst/>
          </a:prstGeom>
        </p:spPr>
      </p:pic>
      <p:pic>
        <p:nvPicPr>
          <p:cNvPr id="14" name="Picture 13" descr="EBAC Final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2" y="1500976"/>
            <a:ext cx="2592595" cy="15555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86237" y="813134"/>
            <a:ext cx="6489066" cy="49244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Partner With Us For East Brunswick’s Future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1273" y="6223469"/>
            <a:ext cx="6794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East Brunswick Arts Coalition is a New Jersey nonprofit corporation. Application for 501(c)(3) status is pending.”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174875" y="1551954"/>
            <a:ext cx="5781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b="1" dirty="0" smtClean="0"/>
              <a:t>East Brunswick Arts Coalition</a:t>
            </a:r>
            <a:r>
              <a:rPr lang="en-US" sz="1400" dirty="0"/>
              <a:t> </a:t>
            </a:r>
            <a:r>
              <a:rPr lang="en-US" sz="1400" dirty="0" smtClean="0"/>
              <a:t>is dedicated to enhancing the quality of life for all who live, work and shop in East Brunswick. The EBAC promotes a wide range or arts, cultural and historical events in our town. Our first event, ”The Summer Stage Under the Stars” series, kicks off with a six-night, family-friendly performance of FOOTLOOSE… </a:t>
            </a:r>
          </a:p>
          <a:p>
            <a:pPr algn="ctr"/>
            <a:r>
              <a:rPr lang="en-US" b="1" dirty="0" smtClean="0"/>
              <a:t>We hope we can count on your support!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967861" y="5094839"/>
            <a:ext cx="5446225" cy="49244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Help Us Launch Our First Program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5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BAC Fina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88" y="301746"/>
            <a:ext cx="2342223" cy="14053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9-05-05 at 10.36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2" y="301746"/>
            <a:ext cx="2868543" cy="1251728"/>
          </a:xfrm>
          <a:prstGeom prst="rect">
            <a:avLst/>
          </a:prstGeom>
        </p:spPr>
      </p:pic>
      <p:pic>
        <p:nvPicPr>
          <p:cNvPr id="9" name="Picture 8" descr="Summer Stage Logo MultiColor with Playhouse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" y="142319"/>
            <a:ext cx="1752801" cy="23911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2152" y="1843344"/>
            <a:ext cx="5446225" cy="492443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Sponsorship Opportunities 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038" y="2383895"/>
            <a:ext cx="571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Be Part of East Brunswick’s </a:t>
            </a:r>
            <a:r>
              <a:rPr lang="en-US" sz="1400" dirty="0">
                <a:latin typeface="Times New Roman"/>
                <a:cs typeface="Times New Roman"/>
              </a:rPr>
              <a:t>First Outdoor Performance </a:t>
            </a:r>
            <a:r>
              <a:rPr lang="en-US" sz="1400" dirty="0" smtClean="0">
                <a:latin typeface="Times New Roman"/>
                <a:cs typeface="Times New Roman"/>
              </a:rPr>
              <a:t>Festival  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9-05-05 at 10.21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935" y="-413249"/>
            <a:ext cx="9725619" cy="7352913"/>
          </a:xfrm>
          <a:prstGeom prst="rect">
            <a:avLst/>
          </a:prstGeom>
        </p:spPr>
      </p:pic>
      <p:pic>
        <p:nvPicPr>
          <p:cNvPr id="13" name="Picture 12" descr="Screen Shot 2019-05-05 at 10.36.23 AM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83" l="0" r="98545">
                        <a14:foregroundMark x1="9455" y1="74167" x2="9455" y2="74167"/>
                        <a14:foregroundMark x1="53091" y1="55000" x2="53091" y2="55000"/>
                        <a14:foregroundMark x1="53091" y1="55000" x2="53091" y2="55000"/>
                        <a14:foregroundMark x1="83273" y1="55000" x2="32545" y2="44167"/>
                        <a14:foregroundMark x1="32545" y1="44167" x2="32545" y2="44167"/>
                        <a14:foregroundMark x1="3091" y1="57917" x2="3091" y2="57917"/>
                        <a14:backgroundMark x1="41455" y1="48333" x2="41455" y2="48333"/>
                        <a14:backgroundMark x1="13091" y1="68750" x2="13091" y2="68750"/>
                        <a14:backgroundMark x1="13091" y1="68750" x2="13091" y2="68750"/>
                        <a14:backgroundMark x1="13091" y1="86250" x2="13091" y2="86250"/>
                        <a14:backgroundMark x1="79091" y1="24167" x2="79091" y2="24167"/>
                        <a14:backgroundMark x1="86727" y1="10417" x2="86727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2" y="775043"/>
            <a:ext cx="2982877" cy="13016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10963" y="2584850"/>
            <a:ext cx="5296269" cy="4031873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Sponsorship Opportunities</a:t>
            </a:r>
            <a:endParaRPr lang="en-US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latin typeface="Times New Roman"/>
                <a:cs typeface="Times New Roman"/>
              </a:rPr>
              <a:t>JULY 25, 26, 27</a:t>
            </a:r>
          </a:p>
          <a:p>
            <a:pPr algn="ctr"/>
            <a:r>
              <a:rPr lang="en-US" sz="4400" b="1" dirty="0">
                <a:latin typeface="Times New Roman"/>
                <a:cs typeface="Times New Roman"/>
              </a:rPr>
              <a:t>AUGUST </a:t>
            </a:r>
            <a:r>
              <a:rPr lang="en-US" sz="4400" b="1" dirty="0" smtClean="0">
                <a:latin typeface="Times New Roman"/>
                <a:cs typeface="Times New Roman"/>
              </a:rPr>
              <a:t>1,2,3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(Rain date Aug. 4)</a:t>
            </a:r>
            <a:endParaRPr lang="en-US" sz="2400" dirty="0">
              <a:latin typeface="Times New Roman"/>
              <a:cs typeface="Times New Roman"/>
            </a:endParaRPr>
          </a:p>
          <a:p>
            <a:pPr algn="ctr"/>
            <a:r>
              <a:rPr lang="en-US" sz="2800" dirty="0">
                <a:latin typeface="Times New Roman"/>
                <a:cs typeface="Times New Roman"/>
              </a:rPr>
              <a:t>EAST BRUNSWICK, NJ </a:t>
            </a:r>
          </a:p>
        </p:txBody>
      </p:sp>
      <p:pic>
        <p:nvPicPr>
          <p:cNvPr id="12" name="Picture 11" descr="Summer Stage Logo MultiColor with Playhouse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0" y="-10073"/>
            <a:ext cx="1864512" cy="254350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EBAC Fina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88" y="142319"/>
            <a:ext cx="3223905" cy="22415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9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BAC Fina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88" y="301746"/>
            <a:ext cx="2342223" cy="14053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9-05-05 at 10.36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2" y="301746"/>
            <a:ext cx="2868543" cy="1251728"/>
          </a:xfrm>
          <a:prstGeom prst="rect">
            <a:avLst/>
          </a:prstGeom>
        </p:spPr>
      </p:pic>
      <p:pic>
        <p:nvPicPr>
          <p:cNvPr id="9" name="Picture 8" descr="Summer Stage Logo MultiColor with Playhouse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" y="142319"/>
            <a:ext cx="1752801" cy="23911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2152" y="1843344"/>
            <a:ext cx="5446225" cy="492443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Sponsorship Opportunities 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038" y="2383895"/>
            <a:ext cx="571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Be Part of East Brunswick’s </a:t>
            </a:r>
            <a:r>
              <a:rPr lang="en-US" sz="1400" dirty="0">
                <a:latin typeface="Times New Roman"/>
                <a:cs typeface="Times New Roman"/>
              </a:rPr>
              <a:t>First Outdoor Performance </a:t>
            </a:r>
            <a:r>
              <a:rPr lang="en-US" sz="1400" dirty="0" smtClean="0">
                <a:latin typeface="Times New Roman"/>
                <a:cs typeface="Times New Roman"/>
              </a:rPr>
              <a:t>Festival  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9-05-05 at 10.21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05" y="-441158"/>
            <a:ext cx="9852928" cy="74491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108" y="-47247"/>
            <a:ext cx="567148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SPONSORSHIP PACKAGES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Join </a:t>
            </a:r>
            <a:r>
              <a:rPr lang="en-US" dirty="0"/>
              <a:t>The East Brunswick Arts Coalition In Sponsoring its first “Summer </a:t>
            </a:r>
            <a:r>
              <a:rPr lang="en-US" dirty="0" smtClean="0"/>
              <a:t>Stage Under </a:t>
            </a:r>
            <a:r>
              <a:rPr lang="en-US" dirty="0"/>
              <a:t>The Stars” production of FOOTLOOSE</a:t>
            </a:r>
            <a:r>
              <a:rPr lang="en-US" dirty="0" smtClean="0"/>
              <a:t>…presented </a:t>
            </a:r>
            <a:r>
              <a:rPr lang="en-US" dirty="0"/>
              <a:t>By </a:t>
            </a:r>
            <a:r>
              <a:rPr lang="en-US" dirty="0" smtClean="0"/>
              <a:t>East Brunswick’s award-winning community theater, </a:t>
            </a:r>
            <a:r>
              <a:rPr lang="en-US" b="1" dirty="0" smtClean="0"/>
              <a:t>Playhouse </a:t>
            </a:r>
            <a:r>
              <a:rPr lang="en-US" b="1" dirty="0"/>
              <a:t>22! </a:t>
            </a:r>
          </a:p>
          <a:p>
            <a:r>
              <a:rPr lang="en-US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9527" y="1866673"/>
            <a:ext cx="8043778" cy="449353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70000"/>
                </a:schemeClr>
              </a:gs>
              <a:gs pos="35000">
                <a:schemeClr val="accent5">
                  <a:tint val="37000"/>
                  <a:satMod val="300000"/>
                  <a:alpha val="70000"/>
                </a:schemeClr>
              </a:gs>
              <a:gs pos="100000">
                <a:schemeClr val="accent5">
                  <a:tint val="15000"/>
                  <a:satMod val="350000"/>
                  <a:alpha val="7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WHY PARTNER WITH </a:t>
            </a:r>
            <a:r>
              <a:rPr lang="en-US" sz="2400" b="1" dirty="0" smtClean="0"/>
              <a:t>THE COALITION</a:t>
            </a:r>
            <a:endParaRPr lang="en-US" sz="2400" b="1" dirty="0"/>
          </a:p>
          <a:p>
            <a:r>
              <a:rPr lang="en-US" sz="1400" dirty="0"/>
              <a:t> </a:t>
            </a:r>
            <a:r>
              <a:rPr lang="en-US" dirty="0" smtClean="0"/>
              <a:t>Sponsorship </a:t>
            </a:r>
            <a:r>
              <a:rPr lang="en-US" dirty="0"/>
              <a:t>of EBAC’s first-annual “Summer Stage Under The Stars” production of </a:t>
            </a:r>
            <a:r>
              <a:rPr lang="en-US" dirty="0" smtClean="0"/>
              <a:t>FOOTLOOSE </a:t>
            </a:r>
            <a:r>
              <a:rPr lang="en-US" dirty="0"/>
              <a:t>offers a high visibility, cost-effective way to place your company's name before thousands of Middlesex County residents. </a:t>
            </a:r>
            <a:r>
              <a:rPr lang="en-US" u="sng" dirty="0"/>
              <a:t>Plus, you’ll receive year-round recognition in all EBAC-sponsored </a:t>
            </a:r>
            <a:r>
              <a:rPr lang="en-US" u="sng" dirty="0" smtClean="0"/>
              <a:t>programming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Who’ll </a:t>
            </a:r>
            <a:r>
              <a:rPr lang="en-US" sz="2400" b="1" dirty="0">
                <a:latin typeface="Times New Roman"/>
                <a:cs typeface="Times New Roman"/>
              </a:rPr>
              <a:t>You’ll Be Reaching</a:t>
            </a:r>
          </a:p>
          <a:p>
            <a:r>
              <a:rPr lang="en-US" sz="1600" b="1" dirty="0" smtClean="0">
                <a:latin typeface="Times New Roman"/>
                <a:cs typeface="Times New Roman"/>
              </a:rPr>
              <a:t>Audience: Est. </a:t>
            </a:r>
            <a:r>
              <a:rPr lang="en-US" sz="1600" dirty="0" smtClean="0">
                <a:latin typeface="Times New Roman"/>
                <a:cs typeface="Times New Roman"/>
              </a:rPr>
              <a:t>250,000 (local target) impressions via digital landing pages, emails, social media &amp; publicity outreach</a:t>
            </a:r>
          </a:p>
          <a:p>
            <a:r>
              <a:rPr lang="en-US" sz="1600" b="1" dirty="0" smtClean="0">
                <a:latin typeface="Times New Roman"/>
                <a:cs typeface="Times New Roman"/>
              </a:rPr>
              <a:t>Attendees</a:t>
            </a:r>
            <a:r>
              <a:rPr lang="en-US" sz="1600" dirty="0">
                <a:latin typeface="Times New Roman"/>
                <a:cs typeface="Times New Roman"/>
              </a:rPr>
              <a:t>: We expect 2</a:t>
            </a:r>
            <a:r>
              <a:rPr lang="en-US" sz="1600" dirty="0" smtClean="0">
                <a:latin typeface="Times New Roman"/>
                <a:cs typeface="Times New Roman"/>
              </a:rPr>
              <a:t>-3,000 people to attend the six day event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b="1" dirty="0">
                <a:latin typeface="Times New Roman"/>
                <a:cs typeface="Times New Roman"/>
              </a:rPr>
              <a:t>From</a:t>
            </a:r>
            <a:r>
              <a:rPr lang="en-US" sz="1600" dirty="0">
                <a:latin typeface="Times New Roman"/>
                <a:cs typeface="Times New Roman"/>
              </a:rPr>
              <a:t>: East </a:t>
            </a:r>
            <a:r>
              <a:rPr lang="en-US" sz="1600" dirty="0" smtClean="0">
                <a:latin typeface="Times New Roman"/>
                <a:cs typeface="Times New Roman"/>
              </a:rPr>
              <a:t>Brunswick, Milltown, South Brunswick, North Brunswick, Monroe (</a:t>
            </a:r>
            <a:r>
              <a:rPr lang="en-US" sz="1600" dirty="0" err="1" smtClean="0">
                <a:latin typeface="Times New Roman"/>
                <a:cs typeface="Times New Roman"/>
              </a:rPr>
              <a:t>Middlex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Cty</a:t>
            </a:r>
            <a:r>
              <a:rPr lang="en-US" sz="1600" dirty="0" smtClean="0">
                <a:latin typeface="Times New Roman"/>
                <a:cs typeface="Times New Roman"/>
              </a:rPr>
              <a:t>.)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(Typically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/>
              <a:t>67% of attendees </a:t>
            </a:r>
            <a:r>
              <a:rPr lang="en-US" sz="1600" dirty="0" smtClean="0"/>
              <a:t>will</a:t>
            </a:r>
            <a:r>
              <a:rPr lang="en-US" sz="1600" dirty="0"/>
              <a:t>	travel from within 15 </a:t>
            </a:r>
            <a:r>
              <a:rPr lang="en-US" sz="1600" dirty="0" smtClean="0"/>
              <a:t>miles to festival events)</a:t>
            </a:r>
            <a:endParaRPr lang="en-US" sz="1600" dirty="0">
              <a:latin typeface="Times New Roman"/>
              <a:cs typeface="Times New Roman"/>
            </a:endParaRPr>
          </a:p>
          <a:p>
            <a:pPr algn="ctr"/>
            <a:r>
              <a:rPr lang="en-US" sz="1600" b="1" dirty="0">
                <a:latin typeface="Times New Roman"/>
                <a:cs typeface="Times New Roman"/>
              </a:rPr>
              <a:t>East Brunswick Resident Specs: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Population</a:t>
            </a:r>
            <a:r>
              <a:rPr lang="en-US" sz="1600" dirty="0">
                <a:latin typeface="Times New Roman"/>
                <a:cs typeface="Times New Roman"/>
              </a:rPr>
              <a:t> (2017): </a:t>
            </a:r>
            <a:r>
              <a:rPr lang="en-US" sz="1600" b="1" dirty="0">
                <a:latin typeface="Times New Roman"/>
                <a:cs typeface="Times New Roman"/>
              </a:rPr>
              <a:t>48,840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Educational Attainment</a:t>
            </a:r>
            <a:r>
              <a:rPr lang="en-US" sz="1600" dirty="0">
                <a:latin typeface="Times New Roman"/>
                <a:cs typeface="Times New Roman"/>
              </a:rPr>
              <a:t> (2012-17</a:t>
            </a:r>
            <a:r>
              <a:rPr lang="en-US" sz="1600" dirty="0" smtClean="0">
                <a:latin typeface="Times New Roman"/>
                <a:cs typeface="Times New Roman"/>
              </a:rPr>
              <a:t>)  </a:t>
            </a:r>
            <a:r>
              <a:rPr lang="en-US" sz="1600" b="1" dirty="0" smtClean="0">
                <a:latin typeface="Times New Roman"/>
                <a:cs typeface="Times New Roman"/>
              </a:rPr>
              <a:t>Bachelor’s </a:t>
            </a:r>
            <a:r>
              <a:rPr lang="en-US" sz="1600" b="1" dirty="0">
                <a:latin typeface="Times New Roman"/>
                <a:cs typeface="Times New Roman"/>
              </a:rPr>
              <a:t>degree or higher</a:t>
            </a:r>
            <a:r>
              <a:rPr lang="en-US" sz="1600" dirty="0" smtClean="0">
                <a:latin typeface="Times New Roman"/>
                <a:cs typeface="Times New Roman"/>
              </a:rPr>
              <a:t>: </a:t>
            </a:r>
            <a:r>
              <a:rPr lang="en-US" sz="1600" b="1" dirty="0" smtClean="0">
                <a:latin typeface="Times New Roman"/>
                <a:cs typeface="Times New Roman"/>
              </a:rPr>
              <a:t>25</a:t>
            </a:r>
            <a:r>
              <a:rPr lang="en-US" sz="1600" b="1" dirty="0">
                <a:latin typeface="Times New Roman"/>
                <a:cs typeface="Times New Roman"/>
              </a:rPr>
              <a:t>+53.4%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Median Household Income </a:t>
            </a:r>
            <a:r>
              <a:rPr lang="en-US" sz="1600" dirty="0" smtClean="0">
                <a:latin typeface="Times New Roman"/>
                <a:cs typeface="Times New Roman"/>
              </a:rPr>
              <a:t>: </a:t>
            </a:r>
            <a:r>
              <a:rPr lang="en-US" sz="1600" b="1" dirty="0" smtClean="0">
                <a:latin typeface="Times New Roman"/>
                <a:cs typeface="Times New Roman"/>
              </a:rPr>
              <a:t>(</a:t>
            </a:r>
            <a:r>
              <a:rPr lang="en-US" sz="1600" b="1" dirty="0">
                <a:latin typeface="Times New Roman"/>
                <a:cs typeface="Times New Roman"/>
              </a:rPr>
              <a:t>2012-16) $101,435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Median Value of Owner-Occupied </a:t>
            </a:r>
            <a:r>
              <a:rPr lang="en-US" sz="1600" b="1" dirty="0" smtClean="0">
                <a:latin typeface="Times New Roman"/>
                <a:cs typeface="Times New Roman"/>
              </a:rPr>
              <a:t>Housing: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(</a:t>
            </a:r>
            <a:r>
              <a:rPr lang="en-US" sz="1600" b="1" dirty="0">
                <a:latin typeface="Times New Roman"/>
                <a:cs typeface="Times New Roman"/>
              </a:rPr>
              <a:t>2012-17) $379,800</a:t>
            </a:r>
          </a:p>
        </p:txBody>
      </p:sp>
      <p:pic>
        <p:nvPicPr>
          <p:cNvPr id="12" name="Picture 11" descr="EBAC Fina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11" y="-222172"/>
            <a:ext cx="3346326" cy="20077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13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BAC Fina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88" y="301746"/>
            <a:ext cx="2342223" cy="14053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9-05-05 at 10.36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2" y="301746"/>
            <a:ext cx="2868543" cy="1251728"/>
          </a:xfrm>
          <a:prstGeom prst="rect">
            <a:avLst/>
          </a:prstGeom>
        </p:spPr>
      </p:pic>
      <p:pic>
        <p:nvPicPr>
          <p:cNvPr id="9" name="Picture 8" descr="Summer Stage Logo MultiColor with Playhouse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" y="142319"/>
            <a:ext cx="1752801" cy="23911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2152" y="1843344"/>
            <a:ext cx="5446225" cy="492443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Sponsorship Opportunities 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038" y="2383895"/>
            <a:ext cx="571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Be Part of East Brunswick’s </a:t>
            </a:r>
            <a:r>
              <a:rPr lang="en-US" sz="1400" dirty="0">
                <a:latin typeface="Times New Roman"/>
                <a:cs typeface="Times New Roman"/>
              </a:rPr>
              <a:t>First Outdoor Performance </a:t>
            </a:r>
            <a:r>
              <a:rPr lang="en-US" sz="1400" dirty="0" smtClean="0">
                <a:latin typeface="Times New Roman"/>
                <a:cs typeface="Times New Roman"/>
              </a:rPr>
              <a:t>Festival  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9-05-05 at 10.21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8" y="-13368"/>
            <a:ext cx="9081169" cy="6865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5574" y="40831"/>
            <a:ext cx="6581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SPONSORSHIP </a:t>
            </a:r>
            <a:r>
              <a:rPr lang="en-US" b="1" dirty="0" smtClean="0"/>
              <a:t>PACKAGES</a:t>
            </a:r>
            <a:endParaRPr lang="en-US" dirty="0"/>
          </a:p>
          <a:p>
            <a:r>
              <a:rPr lang="en-US" dirty="0"/>
              <a:t>Join </a:t>
            </a:r>
            <a:r>
              <a:rPr lang="en-US" dirty="0" smtClean="0"/>
              <a:t>the </a:t>
            </a:r>
            <a:r>
              <a:rPr lang="en-US" dirty="0"/>
              <a:t>East Brunswick Arts Coalition i</a:t>
            </a:r>
            <a:r>
              <a:rPr lang="en-US" dirty="0" smtClean="0"/>
              <a:t>n </a:t>
            </a:r>
            <a:r>
              <a:rPr lang="en-US" dirty="0"/>
              <a:t>s</a:t>
            </a:r>
            <a:r>
              <a:rPr lang="en-US" dirty="0" smtClean="0"/>
              <a:t>ponsoring </a:t>
            </a:r>
            <a:r>
              <a:rPr lang="en-US" dirty="0"/>
              <a:t>its first “</a:t>
            </a:r>
            <a:r>
              <a:rPr lang="en-US" dirty="0" smtClean="0"/>
              <a:t>Summer Stage </a:t>
            </a:r>
            <a:r>
              <a:rPr lang="en-US" dirty="0"/>
              <a:t>Under The Stars” production of FOOTLOOSE…Presented By Playhouse 22! </a:t>
            </a:r>
            <a:r>
              <a:rPr lang="en-US" b="1" dirty="0" smtClean="0"/>
              <a:t>Best </a:t>
            </a:r>
            <a:r>
              <a:rPr lang="en-US" b="1" dirty="0"/>
              <a:t>Value in Town</a:t>
            </a:r>
            <a:r>
              <a:rPr lang="en-US" dirty="0"/>
              <a:t>: Get sponsored </a:t>
            </a:r>
            <a:r>
              <a:rPr lang="en-US" b="1" dirty="0"/>
              <a:t>by two great organizations</a:t>
            </a:r>
            <a:r>
              <a:rPr lang="en-US" dirty="0"/>
              <a:t>: East Brunswick Arts Coalition &amp; Playhouse 22 – </a:t>
            </a:r>
            <a:r>
              <a:rPr lang="en-US" b="1" dirty="0"/>
              <a:t>for just 1 sponsorship!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When </a:t>
            </a:r>
            <a:r>
              <a:rPr lang="en-US" b="1" dirty="0"/>
              <a:t>you invest with us, we invest in you…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048" y="2113393"/>
            <a:ext cx="3085100" cy="424731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80000"/>
                </a:schemeClr>
              </a:gs>
              <a:gs pos="35000">
                <a:schemeClr val="accent3">
                  <a:tint val="37000"/>
                  <a:satMod val="300000"/>
                  <a:alpha val="80000"/>
                </a:schemeClr>
              </a:gs>
              <a:gs pos="100000">
                <a:schemeClr val="accent3">
                  <a:tint val="15000"/>
                  <a:satMod val="350000"/>
                  <a:alpha val="8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DETAILS:</a:t>
            </a:r>
          </a:p>
          <a:p>
            <a:r>
              <a:rPr lang="en-US" b="1" dirty="0">
                <a:latin typeface="Times New Roman"/>
                <a:cs typeface="Times New Roman"/>
              </a:rPr>
              <a:t>Where: </a:t>
            </a:r>
            <a:r>
              <a:rPr lang="en-US" dirty="0">
                <a:latin typeface="Times New Roman"/>
                <a:cs typeface="Times New Roman"/>
              </a:rPr>
              <a:t>	</a:t>
            </a:r>
          </a:p>
          <a:p>
            <a:r>
              <a:rPr lang="en-US" dirty="0">
                <a:latin typeface="Times New Roman"/>
                <a:cs typeface="Times New Roman"/>
              </a:rPr>
              <a:t>East Brunswick </a:t>
            </a:r>
            <a:r>
              <a:rPr lang="en-US" dirty="0" err="1">
                <a:latin typeface="Times New Roman"/>
                <a:cs typeface="Times New Roman"/>
              </a:rPr>
              <a:t>Ampitheater</a:t>
            </a:r>
            <a:r>
              <a:rPr lang="en-US" dirty="0">
                <a:latin typeface="Times New Roman"/>
                <a:cs typeface="Times New Roman"/>
              </a:rPr>
              <a:t> at </a:t>
            </a:r>
            <a:r>
              <a:rPr lang="en-US" dirty="0" smtClean="0">
                <a:latin typeface="Times New Roman"/>
                <a:cs typeface="Times New Roman"/>
              </a:rPr>
              <a:t>the Community </a:t>
            </a:r>
            <a:r>
              <a:rPr lang="en-US" dirty="0">
                <a:latin typeface="Times New Roman"/>
                <a:cs typeface="Times New Roman"/>
              </a:rPr>
              <a:t>Arts Center,</a:t>
            </a:r>
          </a:p>
          <a:p>
            <a:r>
              <a:rPr lang="en-US" dirty="0">
                <a:latin typeface="Times New Roman"/>
                <a:cs typeface="Times New Roman"/>
              </a:rPr>
              <a:t>Cranbury </a:t>
            </a:r>
            <a:r>
              <a:rPr lang="en-US" dirty="0" smtClean="0">
                <a:latin typeface="Times New Roman"/>
                <a:cs typeface="Times New Roman"/>
              </a:rPr>
              <a:t>Rd., East Brunswick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When:</a:t>
            </a:r>
            <a:r>
              <a:rPr lang="en-US" dirty="0">
                <a:latin typeface="Times New Roman"/>
                <a:cs typeface="Times New Roman"/>
              </a:rPr>
              <a:t> 	July 25, 26, 27</a:t>
            </a:r>
          </a:p>
          <a:p>
            <a:r>
              <a:rPr lang="en-US" dirty="0">
                <a:latin typeface="Times New Roman"/>
                <a:cs typeface="Times New Roman"/>
              </a:rPr>
              <a:t>		Aug 1, </a:t>
            </a:r>
            <a:r>
              <a:rPr lang="en-US" dirty="0" smtClean="0">
                <a:latin typeface="Times New Roman"/>
                <a:cs typeface="Times New Roman"/>
              </a:rPr>
              <a:t>2,3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Raindate</a:t>
            </a:r>
            <a:r>
              <a:rPr lang="en-US" dirty="0" smtClean="0">
                <a:latin typeface="Times New Roman"/>
                <a:cs typeface="Times New Roman"/>
              </a:rPr>
              <a:t>: Aug. 4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Doors Open:	</a:t>
            </a:r>
          </a:p>
          <a:p>
            <a:r>
              <a:rPr lang="en-US" dirty="0">
                <a:latin typeface="Times New Roman"/>
                <a:cs typeface="Times New Roman"/>
              </a:rPr>
              <a:t>		Nightly at 6 pm</a:t>
            </a:r>
          </a:p>
          <a:p>
            <a:r>
              <a:rPr lang="en-US" dirty="0">
                <a:latin typeface="Times New Roman"/>
                <a:cs typeface="Times New Roman"/>
              </a:rPr>
              <a:t>		Show starts at 8 pm</a:t>
            </a:r>
          </a:p>
          <a:p>
            <a:r>
              <a:rPr lang="en-US" b="1" dirty="0">
                <a:latin typeface="Times New Roman"/>
                <a:cs typeface="Times New Roman"/>
              </a:rPr>
              <a:t>Tickets:</a:t>
            </a:r>
            <a:r>
              <a:rPr lang="en-US" dirty="0">
                <a:latin typeface="Times New Roman"/>
                <a:cs typeface="Times New Roman"/>
              </a:rPr>
              <a:t>	$7 each</a:t>
            </a:r>
          </a:p>
          <a:p>
            <a:r>
              <a:rPr lang="en-US" dirty="0">
                <a:latin typeface="Times New Roman"/>
                <a:cs typeface="Times New Roman"/>
              </a:rPr>
              <a:t>		(Kids 5 &amp; under free)</a:t>
            </a:r>
          </a:p>
          <a:p>
            <a:r>
              <a:rPr lang="en-US" b="1" dirty="0">
                <a:latin typeface="Times New Roman"/>
                <a:cs typeface="Times New Roman"/>
              </a:rPr>
              <a:t>Buy tickets/get info:</a:t>
            </a:r>
          </a:p>
          <a:p>
            <a:r>
              <a:rPr lang="en-US" b="1" dirty="0">
                <a:latin typeface="Times New Roman"/>
                <a:cs typeface="Times New Roman"/>
              </a:rPr>
              <a:t>		</a:t>
            </a:r>
            <a:r>
              <a:rPr lang="en-US" b="1" dirty="0" err="1" smtClean="0">
                <a:latin typeface="Times New Roman"/>
                <a:cs typeface="Times New Roman"/>
              </a:rPr>
              <a:t>FootlooseEB.com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9667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6285" y="2187684"/>
            <a:ext cx="3502526" cy="397031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6000"/>
                </a:schemeClr>
              </a:gs>
              <a:gs pos="35000">
                <a:schemeClr val="accent3">
                  <a:tint val="37000"/>
                  <a:satMod val="300000"/>
                  <a:alpha val="76000"/>
                </a:schemeClr>
              </a:gs>
              <a:gs pos="100000">
                <a:schemeClr val="accent3">
                  <a:tint val="15000"/>
                  <a:satMod val="350000"/>
                  <a:alpha val="7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WHY PARTNER WITH US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/>
              <a:t>Your sponsorship offers </a:t>
            </a:r>
            <a:r>
              <a:rPr lang="en-US" dirty="0" smtClean="0"/>
              <a:t>your company tremendous </a:t>
            </a:r>
            <a:r>
              <a:rPr lang="en-US" b="1" dirty="0"/>
              <a:t>visibility, promotion and access to local residents</a:t>
            </a:r>
            <a:r>
              <a:rPr lang="en-US" dirty="0"/>
              <a:t>. With expected attendance of more then 3,000 local, plus thousands more online impressions </a:t>
            </a:r>
            <a:r>
              <a:rPr lang="en-US" b="1" dirty="0"/>
              <a:t>via email, social media and press </a:t>
            </a:r>
            <a:r>
              <a:rPr lang="en-US" b="1" dirty="0" smtClean="0"/>
              <a:t>activities</a:t>
            </a:r>
            <a:r>
              <a:rPr lang="en-US" dirty="0" smtClean="0"/>
              <a:t>, </a:t>
            </a:r>
            <a:r>
              <a:rPr lang="en-US" dirty="0"/>
              <a:t>the Summer Stage festival provides the perfect </a:t>
            </a:r>
            <a:r>
              <a:rPr lang="en-US" dirty="0" smtClean="0"/>
              <a:t>chance to </a:t>
            </a:r>
            <a:r>
              <a:rPr lang="en-US" dirty="0"/>
              <a:t>connect with local families with a passion for </a:t>
            </a:r>
            <a:r>
              <a:rPr lang="en-US" dirty="0" smtClean="0"/>
              <a:t>performing </a:t>
            </a:r>
            <a:r>
              <a:rPr lang="en-US" dirty="0"/>
              <a:t>arts and their </a:t>
            </a:r>
            <a:r>
              <a:rPr lang="en-US" dirty="0" smtClean="0"/>
              <a:t>community.</a:t>
            </a:r>
            <a:endParaRPr lang="en-US" dirty="0"/>
          </a:p>
        </p:txBody>
      </p:sp>
      <p:pic>
        <p:nvPicPr>
          <p:cNvPr id="18" name="Picture 17" descr="EBAC Fina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27" y="301685"/>
            <a:ext cx="1955367" cy="11732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05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9-05-05 at 10.2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085" cy="6858000"/>
          </a:xfrm>
          <a:prstGeom prst="rect">
            <a:avLst/>
          </a:prstGeom>
        </p:spPr>
      </p:pic>
      <p:pic>
        <p:nvPicPr>
          <p:cNvPr id="16" name="Picture 15" descr="EBAC Fina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84" y="2996968"/>
            <a:ext cx="2342223" cy="14053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894736" y="432153"/>
            <a:ext cx="7893893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9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9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Choose From 3 Founding Member Top-Tier Corporate Sponsorships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921" y="1026324"/>
            <a:ext cx="3563653" cy="504753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Platinum</a:t>
            </a:r>
            <a:r>
              <a:rPr lang="en-US" sz="2400" b="1" i="1" dirty="0"/>
              <a:t> </a:t>
            </a:r>
            <a:endParaRPr lang="en-US" sz="2400" b="1" i="1" dirty="0" smtClean="0"/>
          </a:p>
          <a:p>
            <a:pPr algn="ctr"/>
            <a:r>
              <a:rPr lang="en-US" sz="1600" dirty="0" smtClean="0"/>
              <a:t>Only </a:t>
            </a:r>
            <a:r>
              <a:rPr lang="en-US" sz="1600" dirty="0"/>
              <a:t>4 will be accepted + </a:t>
            </a:r>
            <a:r>
              <a:rPr lang="en-US" sz="1600" b="1" dirty="0"/>
              <a:t>Exclusive </a:t>
            </a:r>
            <a:r>
              <a:rPr lang="en-US" sz="1600" b="1" dirty="0" smtClean="0"/>
              <a:t>Category</a:t>
            </a:r>
            <a:endParaRPr lang="en-US" sz="1600" b="1" dirty="0"/>
          </a:p>
          <a:p>
            <a:pPr algn="ctr"/>
            <a:r>
              <a:rPr lang="en-US" sz="1600" i="1" dirty="0"/>
              <a:t>Investment level: $</a:t>
            </a:r>
            <a:r>
              <a:rPr lang="en-US" sz="1600" i="1" dirty="0" smtClean="0"/>
              <a:t>10,000</a:t>
            </a:r>
            <a:endParaRPr lang="en-US" sz="1600" i="1" dirty="0"/>
          </a:p>
          <a:p>
            <a:r>
              <a:rPr lang="en-US" sz="1600" b="1" i="1" dirty="0" smtClean="0"/>
              <a:t>Your Logo on: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Rt. 18 billboard advertising*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On-site banners/signage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Playbill full page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Show T-shirts worn by staff, ushers, etc..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Pre-show emails blasts, social media, digital landing pages, flyers, posters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EBAC </a:t>
            </a:r>
            <a:r>
              <a:rPr lang="en-US" sz="1600" i="1" dirty="0" smtClean="0"/>
              <a:t>booth/collateral/digital assets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Your company acknowledged before start of each show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35 Comp. tickets to show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10 Reserved Parking Spots</a:t>
            </a:r>
            <a:endParaRPr lang="en-US" sz="1400" b="1" u="sng" dirty="0" smtClean="0"/>
          </a:p>
          <a:p>
            <a:pPr lvl="0"/>
            <a:r>
              <a:rPr lang="en-US" sz="1400" b="1" u="sng" dirty="0" smtClean="0"/>
              <a:t>Participation </a:t>
            </a:r>
            <a:r>
              <a:rPr lang="en-US" sz="1400" b="1" u="sng" dirty="0"/>
              <a:t>Deadline: </a:t>
            </a:r>
            <a:r>
              <a:rPr lang="en-US" sz="1400" b="1" u="sng" dirty="0" smtClean="0"/>
              <a:t>June 30</a:t>
            </a:r>
            <a:endParaRPr lang="en-US" sz="1400" b="1" u="sng" dirty="0" smtClean="0"/>
          </a:p>
          <a:p>
            <a:pPr lvl="0"/>
            <a:r>
              <a:rPr lang="en-US" sz="1400" b="1" u="sng" dirty="0" smtClean="0"/>
              <a:t>* An estimated 100,000 commuters will travel past this sign daily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40750" y="1026324"/>
            <a:ext cx="2404536" cy="532453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Gold </a:t>
            </a:r>
          </a:p>
          <a:p>
            <a:pPr algn="ctr"/>
            <a:r>
              <a:rPr lang="en-US" sz="1600" i="1" dirty="0"/>
              <a:t>Investment level: </a:t>
            </a:r>
            <a:r>
              <a:rPr lang="en-US" sz="1600" i="1" dirty="0" smtClean="0"/>
              <a:t>$</a:t>
            </a:r>
            <a:r>
              <a:rPr lang="en-US" sz="1600" i="1" dirty="0" smtClean="0"/>
              <a:t>5,000</a:t>
            </a:r>
            <a:endParaRPr lang="en-US" sz="1600" dirty="0" smtClean="0"/>
          </a:p>
          <a:p>
            <a:r>
              <a:rPr lang="en-US" sz="1600" b="1" i="1" dirty="0" smtClean="0"/>
              <a:t>Your Logo on: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On-site banners/signage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Playbill half page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Show T-shirts worn by staff, ushers, etc..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Pre-show emails blasts, social media, digital landing pages, flyers, posters 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Your company acknowledged before start of each show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16 Complimentary tickets to show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/>
              <a:t>5</a:t>
            </a:r>
            <a:r>
              <a:rPr lang="en-US" sz="1600" i="1" dirty="0" smtClean="0"/>
              <a:t> Reserved Parking Spots</a:t>
            </a:r>
            <a:endParaRPr lang="en-US" sz="1400" b="1" u="sng" dirty="0"/>
          </a:p>
          <a:p>
            <a:pPr marL="285750" indent="-285750">
              <a:buFont typeface="Arial"/>
              <a:buChar char="•"/>
            </a:pPr>
            <a:r>
              <a:rPr lang="en-US" sz="1400" b="1" u="sng" dirty="0" smtClean="0"/>
              <a:t>Participation </a:t>
            </a:r>
            <a:r>
              <a:rPr lang="en-US" sz="1400" b="1" u="sng" dirty="0"/>
              <a:t>Deadline: </a:t>
            </a:r>
            <a:r>
              <a:rPr lang="en-US" sz="1400" b="1" u="sng" dirty="0" smtClean="0"/>
              <a:t>June </a:t>
            </a:r>
            <a:r>
              <a:rPr lang="en-US" sz="1400" b="1" u="sng" dirty="0" smtClean="0"/>
              <a:t>30</a:t>
            </a:r>
            <a:endParaRPr lang="en-US" sz="1400" b="1" u="sng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623943" y="1013666"/>
            <a:ext cx="2520057" cy="529375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0"/>
                </a:solidFill>
              </a:rPr>
              <a:t>Silver</a:t>
            </a:r>
          </a:p>
          <a:p>
            <a:r>
              <a:rPr lang="en-US" sz="1600" i="1" dirty="0"/>
              <a:t>Investment level: </a:t>
            </a:r>
            <a:r>
              <a:rPr lang="en-US" sz="1600" i="1" dirty="0" smtClean="0"/>
              <a:t>$</a:t>
            </a:r>
            <a:r>
              <a:rPr lang="en-US" sz="1600" i="1" dirty="0" smtClean="0"/>
              <a:t>2,500</a:t>
            </a:r>
            <a:endParaRPr lang="en-US" sz="1600" i="1" dirty="0"/>
          </a:p>
          <a:p>
            <a:r>
              <a:rPr lang="en-US" sz="1600" b="1" i="1" dirty="0" smtClean="0"/>
              <a:t>Your Logo on: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On-site banners/signage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Playbill 1/4 page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Show T-shirts worn by staff, ushers, etc..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Pre-show emails blasts, social media, digital landing pages, flyers, posters 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Your company acknowledged before start of each show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6 Complimentary tickets to show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2 Reserved Parking Spots</a:t>
            </a:r>
            <a:endParaRPr lang="en-US" sz="1400" b="1" u="sng" dirty="0" smtClean="0"/>
          </a:p>
          <a:p>
            <a:pPr lvl="0"/>
            <a:r>
              <a:rPr lang="en-US" sz="1400" b="1" u="sng" dirty="0" smtClean="0"/>
              <a:t>Participation </a:t>
            </a:r>
            <a:r>
              <a:rPr lang="en-US" sz="1400" b="1" u="sng" dirty="0"/>
              <a:t>Deadline: </a:t>
            </a:r>
            <a:r>
              <a:rPr lang="en-US" sz="1400" b="1" u="sng" dirty="0" smtClean="0"/>
              <a:t>June </a:t>
            </a:r>
            <a:r>
              <a:rPr lang="en-US" sz="1400" b="1" u="sng" dirty="0" smtClean="0"/>
              <a:t>30</a:t>
            </a:r>
            <a:endParaRPr lang="en-US" sz="1400" b="1" u="sng" dirty="0" smtClean="0"/>
          </a:p>
          <a:p>
            <a:pPr lvl="0"/>
            <a:endParaRPr lang="en-US" sz="1400" b="1" u="sng" dirty="0" smtClean="0"/>
          </a:p>
          <a:p>
            <a:pPr lv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529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9-05-05 at 10.2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085" cy="6858000"/>
          </a:xfrm>
          <a:prstGeom prst="rect">
            <a:avLst/>
          </a:prstGeom>
        </p:spPr>
      </p:pic>
      <p:pic>
        <p:nvPicPr>
          <p:cNvPr id="16" name="Picture 15" descr="EBAC Fina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84" y="2996968"/>
            <a:ext cx="2342223" cy="14053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659594" y="445827"/>
            <a:ext cx="636418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9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9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Become an EBAC Business Founding Member 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4736" y="1212763"/>
            <a:ext cx="3563653" cy="526297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89000"/>
                </a:schemeClr>
              </a:gs>
              <a:gs pos="35000">
                <a:schemeClr val="accent5">
                  <a:tint val="37000"/>
                  <a:satMod val="300000"/>
                  <a:alpha val="89000"/>
                </a:schemeClr>
              </a:gs>
              <a:gs pos="100000">
                <a:schemeClr val="accent5">
                  <a:tint val="15000"/>
                  <a:satMod val="350000"/>
                  <a:alpha val="8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Founding Business Partner: </a:t>
            </a:r>
            <a:r>
              <a:rPr lang="en-US" sz="2800" b="1" dirty="0" smtClean="0"/>
              <a:t>*</a:t>
            </a:r>
            <a:endParaRPr lang="en-US" sz="2000" i="1" dirty="0" smtClean="0"/>
          </a:p>
          <a:p>
            <a:r>
              <a:rPr lang="en-US" sz="2000" i="1" dirty="0" smtClean="0"/>
              <a:t>Investment</a:t>
            </a:r>
            <a:r>
              <a:rPr lang="en-US" sz="2000" i="1" dirty="0"/>
              <a:t>: $125</a:t>
            </a:r>
            <a:endParaRPr lang="en-US" sz="2000" dirty="0"/>
          </a:p>
          <a:p>
            <a:r>
              <a:rPr lang="en-US" sz="2000" b="1" dirty="0"/>
              <a:t>Your </a:t>
            </a:r>
            <a:r>
              <a:rPr lang="en-US" sz="2000" b="1" dirty="0" smtClean="0"/>
              <a:t>Company Name/Logo </a:t>
            </a:r>
            <a:r>
              <a:rPr lang="en-US" sz="2000" b="1" dirty="0"/>
              <a:t>Featured: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On the online </a:t>
            </a:r>
            <a:r>
              <a:rPr lang="en-US" sz="2000" dirty="0"/>
              <a:t>Playbill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Website link on EBAC </a:t>
            </a:r>
            <a:r>
              <a:rPr lang="en-US" sz="2000" dirty="0"/>
              <a:t>online landing page	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EBAC Email </a:t>
            </a:r>
            <a:r>
              <a:rPr lang="en-US" sz="2000" dirty="0"/>
              <a:t>blasts	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EBAC - </a:t>
            </a:r>
            <a:r>
              <a:rPr lang="en-US" sz="2000" dirty="0"/>
              <a:t>social media posts and </a:t>
            </a:r>
            <a:r>
              <a:rPr lang="en-US" sz="2000" dirty="0" smtClean="0"/>
              <a:t>activations</a:t>
            </a:r>
          </a:p>
          <a:p>
            <a:pPr marL="342900" indent="-342900">
              <a:buFont typeface="Arial"/>
              <a:buChar char="•"/>
            </a:pPr>
            <a:endParaRPr lang="en-US" sz="2000" b="1" u="sng" dirty="0"/>
          </a:p>
          <a:p>
            <a:r>
              <a:rPr lang="en-US" sz="2000" b="1" u="sng" dirty="0" smtClean="0"/>
              <a:t>Participation </a:t>
            </a:r>
            <a:r>
              <a:rPr lang="en-US" sz="2000" b="1" u="sng" dirty="0"/>
              <a:t>Deadline: June </a:t>
            </a:r>
            <a:r>
              <a:rPr lang="en-US" sz="2000" b="1" u="sng" dirty="0" smtClean="0"/>
              <a:t>30</a:t>
            </a:r>
            <a:r>
              <a:rPr lang="en-US" sz="2000" b="1" u="sng" dirty="0" smtClean="0"/>
              <a:t>, </a:t>
            </a:r>
            <a:r>
              <a:rPr lang="en-US" sz="2000" b="1" u="sng" dirty="0"/>
              <a:t>2019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	</a:t>
            </a:r>
          </a:p>
          <a:p>
            <a:pPr lvl="0"/>
            <a:r>
              <a:rPr lang="en-US" sz="2000" dirty="0"/>
              <a:t>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65367" y="1210990"/>
            <a:ext cx="3694401" cy="495520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94000"/>
                </a:schemeClr>
              </a:gs>
              <a:gs pos="35000">
                <a:schemeClr val="accent5">
                  <a:tint val="37000"/>
                  <a:satMod val="300000"/>
                  <a:alpha val="94000"/>
                </a:schemeClr>
              </a:gs>
              <a:gs pos="100000">
                <a:schemeClr val="accent5">
                  <a:tint val="15000"/>
                  <a:satMod val="350000"/>
                  <a:alpha val="94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Restaurants</a:t>
            </a:r>
          </a:p>
          <a:p>
            <a:r>
              <a:rPr lang="en-US" sz="2000" i="1" dirty="0" smtClean="0"/>
              <a:t>Investment</a:t>
            </a:r>
            <a:r>
              <a:rPr lang="en-US" sz="2000" i="1" dirty="0"/>
              <a:t>: $225</a:t>
            </a:r>
            <a:endParaRPr lang="en-US" sz="2000" dirty="0"/>
          </a:p>
          <a:p>
            <a:r>
              <a:rPr lang="en-US" sz="2000" b="1" dirty="0"/>
              <a:t>Your Company Name/Logo Featured: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On the online Playbill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Website link on EBAC online landing </a:t>
            </a:r>
            <a:r>
              <a:rPr lang="en-US" sz="2000" dirty="0" smtClean="0"/>
              <a:t>page- restaurant directory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EBAC Email blasts	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EBAC - social media posts and activations</a:t>
            </a:r>
          </a:p>
          <a:p>
            <a:endParaRPr lang="en-US" sz="2000" b="1" u="sng" dirty="0"/>
          </a:p>
          <a:p>
            <a:r>
              <a:rPr lang="en-US" sz="2000" b="1" u="sng" dirty="0" smtClean="0"/>
              <a:t>Participation </a:t>
            </a:r>
            <a:r>
              <a:rPr lang="en-US" sz="2000" b="1" u="sng" dirty="0"/>
              <a:t>Deadline: June </a:t>
            </a:r>
            <a:r>
              <a:rPr lang="en-US" sz="2000" b="1" u="sng" dirty="0" smtClean="0"/>
              <a:t>30</a:t>
            </a:r>
            <a:r>
              <a:rPr lang="en-US" sz="2000" b="1" u="sng" dirty="0" smtClean="0"/>
              <a:t>, </a:t>
            </a:r>
            <a:r>
              <a:rPr lang="en-US" sz="2000" b="1" u="sng" dirty="0"/>
              <a:t>2019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80476" y="6228975"/>
            <a:ext cx="69414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*10% Discount for East Brunswick Regional Chamber </a:t>
            </a:r>
            <a:r>
              <a:rPr lang="en-US" i="1" dirty="0" smtClean="0"/>
              <a:t>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9-05-05 at 10.2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085" cy="6858000"/>
          </a:xfrm>
          <a:prstGeom prst="rect">
            <a:avLst/>
          </a:prstGeom>
        </p:spPr>
      </p:pic>
      <p:pic>
        <p:nvPicPr>
          <p:cNvPr id="16" name="Picture 15" descr="EBAC Fina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84" y="2996968"/>
            <a:ext cx="2342223" cy="14053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94736" y="2396047"/>
            <a:ext cx="7327171" cy="372409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66000"/>
                </a:schemeClr>
              </a:gs>
              <a:gs pos="35000">
                <a:schemeClr val="accent5">
                  <a:tint val="37000"/>
                  <a:satMod val="300000"/>
                  <a:alpha val="66000"/>
                </a:schemeClr>
              </a:gs>
              <a:gs pos="100000">
                <a:schemeClr val="accent5">
                  <a:tint val="15000"/>
                  <a:satMod val="350000"/>
                  <a:alpha val="6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East Brunswick Arts Coalition</a:t>
            </a:r>
          </a:p>
          <a:p>
            <a:pPr algn="ctr"/>
            <a:r>
              <a:rPr lang="en-US" sz="2800" dirty="0" err="1" smtClean="0"/>
              <a:t>www.EBArts.org</a:t>
            </a:r>
            <a:endParaRPr lang="en-US" sz="2800" dirty="0" smtClean="0"/>
          </a:p>
          <a:p>
            <a:pPr algn="ctr"/>
            <a:r>
              <a:rPr lang="en-US" sz="2800" dirty="0" smtClean="0"/>
              <a:t>For </a:t>
            </a:r>
            <a:r>
              <a:rPr lang="en-US" sz="2800" dirty="0"/>
              <a:t>more information call:</a:t>
            </a:r>
            <a:br>
              <a:rPr lang="en-US" sz="2800" dirty="0"/>
            </a:br>
            <a:r>
              <a:rPr lang="en-US" sz="2800" b="1" dirty="0"/>
              <a:t>(732) 390-6810</a:t>
            </a:r>
          </a:p>
          <a:p>
            <a:r>
              <a:rPr lang="en-US" sz="2800" dirty="0"/>
              <a:t>Dana Winston At </a:t>
            </a:r>
            <a:r>
              <a:rPr lang="en-US" sz="2800" dirty="0">
                <a:hlinkClick r:id="rId5"/>
              </a:rPr>
              <a:t>DanaMWinston@gmail.com</a:t>
            </a:r>
            <a:endParaRPr lang="en-US" sz="2800" dirty="0"/>
          </a:p>
          <a:p>
            <a:r>
              <a:rPr lang="en-US" sz="2800" dirty="0"/>
              <a:t>Marla Camins at </a:t>
            </a:r>
            <a:r>
              <a:rPr lang="en-US" sz="2800" dirty="0" smtClean="0">
                <a:hlinkClick r:id="rId6"/>
              </a:rPr>
              <a:t>MarlaCamins</a:t>
            </a:r>
            <a:r>
              <a:rPr lang="en-US" sz="2800" dirty="0">
                <a:hlinkClick r:id="rId6"/>
              </a:rPr>
              <a:t>@</a:t>
            </a:r>
            <a:r>
              <a:rPr lang="en-US" sz="2800" dirty="0" smtClean="0">
                <a:hlinkClick r:id="rId6"/>
              </a:rPr>
              <a:t>aol.com</a:t>
            </a:r>
            <a:endParaRPr lang="en-US" sz="2800" dirty="0"/>
          </a:p>
          <a:p>
            <a:r>
              <a:rPr lang="en-US" sz="2800" dirty="0" smtClean="0"/>
              <a:t>Kim </a:t>
            </a:r>
            <a:r>
              <a:rPr lang="en-US" sz="2800" dirty="0" err="1" smtClean="0"/>
              <a:t>Conetta</a:t>
            </a:r>
            <a:r>
              <a:rPr lang="en-US" sz="2800" dirty="0" smtClean="0"/>
              <a:t> at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>
                <a:hlinkClick r:id="rId7"/>
              </a:rPr>
              <a:t>KConetta</a:t>
            </a:r>
            <a:r>
              <a:rPr lang="en-US" sz="2800" dirty="0">
                <a:hlinkClick r:id="rId7"/>
              </a:rPr>
              <a:t>@comcast.net</a:t>
            </a:r>
            <a:endParaRPr lang="en-US" sz="2800" dirty="0"/>
          </a:p>
          <a:p>
            <a:pPr marL="342900" lvl="0" indent="-342900">
              <a:buFont typeface="Arial"/>
              <a:buChar char="•"/>
            </a:pPr>
            <a:endParaRPr lang="en-US" sz="2000" dirty="0"/>
          </a:p>
          <a:p>
            <a:pPr lvl="0"/>
            <a:r>
              <a:rPr lang="en-US" sz="2000" dirty="0"/>
              <a:t>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22245" y="5934457"/>
            <a:ext cx="1717318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9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9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8" name="Picture 7" descr="EBAC Fina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90" y="173166"/>
            <a:ext cx="2714878" cy="162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creen Shot 2019-05-05 at 2.34.05 PM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3" b="93035" l="5675" r="74168">
                        <a14:foregroundMark x1="23288" y1="41294" x2="23288" y2="41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28"/>
          <a:stretch/>
        </p:blipFill>
        <p:spPr>
          <a:xfrm>
            <a:off x="187606" y="86580"/>
            <a:ext cx="4430394" cy="173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134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6237</TotalTime>
  <Words>704</Words>
  <Application>Microsoft Macintosh PowerPoint</Application>
  <PresentationFormat>On-screen Show (4:3)</PresentationFormat>
  <Paragraphs>126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Salonbird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Marla Cukor</dc:creator>
  <cp:lastModifiedBy>Marla Cukor</cp:lastModifiedBy>
  <cp:revision>41</cp:revision>
  <dcterms:created xsi:type="dcterms:W3CDTF">2019-05-05T14:25:13Z</dcterms:created>
  <dcterms:modified xsi:type="dcterms:W3CDTF">2019-05-20T22:44:01Z</dcterms:modified>
</cp:coreProperties>
</file>